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7"/>
  </p:notesMasterIdLst>
  <p:sldIdLst>
    <p:sldId id="281" r:id="rId2"/>
    <p:sldId id="290" r:id="rId3"/>
    <p:sldId id="291" r:id="rId4"/>
    <p:sldId id="292" r:id="rId5"/>
    <p:sldId id="293" r:id="rId6"/>
    <p:sldId id="283" r:id="rId7"/>
    <p:sldId id="284" r:id="rId8"/>
    <p:sldId id="285" r:id="rId9"/>
    <p:sldId id="295" r:id="rId10"/>
    <p:sldId id="294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9144000" cy="5143500" type="screen16x9"/>
  <p:notesSz cx="6858000" cy="9144000"/>
  <p:embeddedFontLs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Raleway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hyu Sejati Roso" initials="WSR" lastIdx="3" clrIdx="0">
    <p:extLst>
      <p:ext uri="{19B8F6BF-5375-455C-9EA6-DF929625EA0E}">
        <p15:presenceInfo xmlns:p15="http://schemas.microsoft.com/office/powerpoint/2012/main" userId="aa7416e64f13cd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17T22:03:53.324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977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06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29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21b9794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21b9794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460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21b9794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21b9794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4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757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6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28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84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67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1.xml"/><Relationship Id="rId5" Type="http://schemas.openxmlformats.org/officeDocument/2006/relationships/slide" Target="slide24.xml"/><Relationship Id="rId4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bility.gov/how-to-and-tools/methods/persona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usability.gov/what-and-why/information-architecture.html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lsamiq.com/wireframe-presentation-tip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xmastery.com/wireframing-for-beginners/" TargetMode="External"/><Relationship Id="rId4" Type="http://schemas.openxmlformats.org/officeDocument/2006/relationships/hyperlink" Target="http://blog.teamtreehouse.com/3-steps-better-ui-wirefram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</a:t>
            </a:r>
            <a:r>
              <a:rPr lang="en-US" dirty="0" err="1"/>
              <a:t>odelling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572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Sub-C</a:t>
            </a:r>
            <a:r>
              <a:rPr lang="en-US" sz="1600" dirty="0"/>
              <a:t>luster By ARPU</a:t>
            </a:r>
            <a:endParaRPr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67527D-3D32-4CB4-9592-3E348C59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5" y="1853850"/>
            <a:ext cx="7434469" cy="15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0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Component Detail"/>
          <p:cNvPicPr preferRelativeResize="0"/>
          <p:nvPr/>
        </p:nvPicPr>
        <p:blipFill rotWithShape="1">
          <a:blip r:embed="rId4">
            <a:alphaModFix/>
          </a:blip>
          <a:srcRect t="3655" b="2050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Wireframes</a:t>
            </a: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id="140" name="Google Shape;140;p17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rId3" action="ppaction://hlinksldjump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rId4" action="ppaction://hlinksldjump"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rId5" action="ppaction://hlinksldjump"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rId6" action="ppaction://hlinksldjump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State the problem you are solving in one or two sentences.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Make sure to explain why it is a real problem.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customers do today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Justify your effort to try to solve the problem.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Highlight the pain points of the current solution or how customers deal with not having a solution to the problem.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/>
              <a:t>01</a:t>
            </a:r>
            <a:endParaRPr sz="3000" b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1" name="Google Shape;171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name="adj1" fmla="val 2627839"/>
              <a:gd name="adj2" fmla="val 5880699"/>
              <a:gd name="adj3" fmla="val 7985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/>
              <a:t>02</a:t>
            </a:r>
            <a:endParaRPr sz="3000"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name="adj1" fmla="val 16211102"/>
              <a:gd name="adj2" fmla="val 13367420"/>
              <a:gd name="adj3" fmla="val 79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2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/>
              <a:t>03</a:t>
            </a:r>
            <a:endParaRPr sz="3000"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/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cases / user stories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Feature 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16E25-C643-4982-8FA4-E1902A6C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645" y="1678794"/>
            <a:ext cx="4229928" cy="3114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0B09B1-DCED-4AE8-A3D6-825A40A1A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84" y="1771987"/>
            <a:ext cx="2729342" cy="11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32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1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32" name="Google Shape;232;p31" descr="Site Map H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1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234" name="Google Shape;234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35" name="Google Shape;235;p31" descr="ic_lightbulb_green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1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 descr="Componen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3" name="Google Shape;243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5" name="Google Shape;245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46" name="Google Shape;246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9" name="Google Shape;249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0" name="Google Shape;250;p32" descr="ic_lightbulb_green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3" descr="Component Detai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 descr="Mobile 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5" name="Google Shape;265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7" name="Google Shape;267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68" name="Google Shape;268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4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5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76" name="Google Shape;276;p35" descr="Contac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Model 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1DE94-966B-4936-B45C-A400B4D8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563" y="1905903"/>
            <a:ext cx="2486439" cy="858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38FB4-E751-4EE5-A226-9CF35266E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685" y="3006964"/>
            <a:ext cx="1726498" cy="1736806"/>
          </a:xfrm>
          <a:prstGeom prst="rect">
            <a:avLst/>
          </a:prstGeom>
        </p:spPr>
      </p:pic>
      <p:sp>
        <p:nvSpPr>
          <p:cNvPr id="8" name="Google Shape;197;p25">
            <a:extLst>
              <a:ext uri="{FF2B5EF4-FFF2-40B4-BE49-F238E27FC236}">
                <a16:creationId xmlns:a16="http://schemas.microsoft.com/office/drawing/2014/main" id="{959B292F-2F04-4A9E-8462-A8206E8C90E6}"/>
              </a:ext>
            </a:extLst>
          </p:cNvPr>
          <p:cNvSpPr txBox="1">
            <a:spLocks/>
          </p:cNvSpPr>
          <p:nvPr/>
        </p:nvSpPr>
        <p:spPr>
          <a:xfrm>
            <a:off x="725850" y="1688120"/>
            <a:ext cx="1530045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000" dirty="0"/>
              <a:t>Logistic 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29DE3-18EB-4000-AB63-C81C74749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37" y="1993658"/>
            <a:ext cx="2252663" cy="781050"/>
          </a:xfrm>
          <a:prstGeom prst="rect">
            <a:avLst/>
          </a:prstGeom>
        </p:spPr>
      </p:pic>
      <p:sp>
        <p:nvSpPr>
          <p:cNvPr id="10" name="Google Shape;197;p25">
            <a:extLst>
              <a:ext uri="{FF2B5EF4-FFF2-40B4-BE49-F238E27FC236}">
                <a16:creationId xmlns:a16="http://schemas.microsoft.com/office/drawing/2014/main" id="{109A0033-6982-46AC-B2D3-BF966D53527C}"/>
              </a:ext>
            </a:extLst>
          </p:cNvPr>
          <p:cNvSpPr txBox="1">
            <a:spLocks/>
          </p:cNvSpPr>
          <p:nvPr/>
        </p:nvSpPr>
        <p:spPr>
          <a:xfrm>
            <a:off x="3558563" y="1638303"/>
            <a:ext cx="1119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000" dirty="0"/>
              <a:t>Decision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2CB0B-C36B-4063-95F2-A8A54F256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059" y="1955720"/>
            <a:ext cx="2325174" cy="796360"/>
          </a:xfrm>
          <a:prstGeom prst="rect">
            <a:avLst/>
          </a:prstGeom>
        </p:spPr>
      </p:pic>
      <p:sp>
        <p:nvSpPr>
          <p:cNvPr id="12" name="Google Shape;197;p25">
            <a:extLst>
              <a:ext uri="{FF2B5EF4-FFF2-40B4-BE49-F238E27FC236}">
                <a16:creationId xmlns:a16="http://schemas.microsoft.com/office/drawing/2014/main" id="{B67C95AD-FFC2-4A8F-86C3-8947142A683C}"/>
              </a:ext>
            </a:extLst>
          </p:cNvPr>
          <p:cNvSpPr txBox="1">
            <a:spLocks/>
          </p:cNvSpPr>
          <p:nvPr/>
        </p:nvSpPr>
        <p:spPr>
          <a:xfrm>
            <a:off x="6570059" y="1688120"/>
            <a:ext cx="1119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000" dirty="0"/>
              <a:t>Random Forest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CC1C46-269F-44BB-9ACE-A942AE5D9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858" y="2955235"/>
            <a:ext cx="1783306" cy="1788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10D43-F857-4751-9004-41EBC5177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50" y="2957861"/>
            <a:ext cx="1835012" cy="183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90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Mobile 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9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grpSp>
        <p:nvGrpSpPr>
          <p:cNvPr id="302" name="Google Shape;302;p39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03" name="Google Shape;303;p39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" name="Google Shape;304;p39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06" name="Google Shape;306;p39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7" name="Google Shape;307;p39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8" name="Google Shape;308;p39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09" name="Google Shape;309;p3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0" name="Google Shape;310;p39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1" name="Google Shape;311;p39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2" name="Google Shape;312;p3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4" name="Google Shape;314;p39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15" name="Google Shape;315;p3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6" name="Google Shape;316;p3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7" name="Google Shape;317;p39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18" name="Google Shape;318;p3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9" name="Google Shape;319;p3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0" name="Google Shape;320;p39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21" name="Google Shape;321;p3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2" name="Google Shape;322;p3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3" name="Google Shape;323;p39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24" name="Google Shape;324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9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27" name="Google Shape;327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Model Evaluation (Random Forest)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81DBA-EAA9-4DEA-8CEF-D694C387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1853850"/>
            <a:ext cx="2980539" cy="102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EA34-E58C-4A2A-B731-B237E19A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50" y="2026129"/>
            <a:ext cx="2363049" cy="235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6DDB5-EE28-431A-BF30-F5736475E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663" y="3078875"/>
            <a:ext cx="2199507" cy="15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Shap</a:t>
            </a:r>
            <a:r>
              <a:rPr lang="en-US" sz="1600" dirty="0"/>
              <a:t> Value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11F3BC-8339-48D3-8391-1DF36DD4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" y="1683023"/>
            <a:ext cx="4311577" cy="1489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4C5F50-30D3-49F7-8EA9-D583D3702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813" y="1466704"/>
            <a:ext cx="3850856" cy="3455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67AF3A-E0D8-4EBB-9146-187879AAE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36" y="3172477"/>
            <a:ext cx="4111192" cy="1488214"/>
          </a:xfrm>
          <a:prstGeom prst="rect">
            <a:avLst/>
          </a:prstGeom>
        </p:spPr>
      </p:pic>
      <p:sp>
        <p:nvSpPr>
          <p:cNvPr id="7" name="Google Shape;197;p25">
            <a:extLst>
              <a:ext uri="{FF2B5EF4-FFF2-40B4-BE49-F238E27FC236}">
                <a16:creationId xmlns:a16="http://schemas.microsoft.com/office/drawing/2014/main" id="{CFEAC02D-4C83-4F2C-90A6-5053006B9ABC}"/>
              </a:ext>
            </a:extLst>
          </p:cNvPr>
          <p:cNvSpPr txBox="1">
            <a:spLocks/>
          </p:cNvSpPr>
          <p:nvPr/>
        </p:nvSpPr>
        <p:spPr>
          <a:xfrm>
            <a:off x="725851" y="4791236"/>
            <a:ext cx="2845610" cy="26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D" sz="900" b="0" dirty="0"/>
              <a:t>Visualization performed using 5.000 data samples</a:t>
            </a:r>
            <a:endParaRPr lang="en-US" sz="900" b="0" dirty="0"/>
          </a:p>
        </p:txBody>
      </p:sp>
    </p:spTree>
    <p:extLst>
      <p:ext uri="{BB962C8B-B14F-4D97-AF65-F5344CB8AC3E}">
        <p14:creationId xmlns:p14="http://schemas.microsoft.com/office/powerpoint/2010/main" val="361375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Clustering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688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Choosing Suitable Number of Cluster</a:t>
            </a:r>
            <a:endParaRPr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3F73E-025B-4CFD-9B78-D61440A27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1" y="1853851"/>
            <a:ext cx="4694756" cy="346010"/>
          </a:xfrm>
        </p:spPr>
        <p:txBody>
          <a:bodyPr/>
          <a:lstStyle/>
          <a:p>
            <a:pPr marL="146050" indent="0">
              <a:buNone/>
            </a:pPr>
            <a:r>
              <a:rPr lang="en-ID" sz="1000" dirty="0"/>
              <a:t>We use </a:t>
            </a:r>
            <a:r>
              <a:rPr lang="en-ID" sz="1000" dirty="0" err="1"/>
              <a:t>silhouette_score</a:t>
            </a:r>
            <a:r>
              <a:rPr lang="en-ID" sz="1000" dirty="0"/>
              <a:t> to determine the suitable number of cluster (3 cluster).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E05D4-4160-437D-A630-81C3233AE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5" y="2372624"/>
            <a:ext cx="3094380" cy="2129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DD28D-E9C4-48A0-8A76-AD61F0EEE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230" y="2293736"/>
            <a:ext cx="1973746" cy="2072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BF788-93DA-479F-8459-BF9003F7A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936" y="2532791"/>
            <a:ext cx="2855844" cy="106350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E3470D-2933-415E-9D8A-2667F1AE0BDC}"/>
              </a:ext>
            </a:extLst>
          </p:cNvPr>
          <p:cNvSpPr txBox="1">
            <a:spLocks/>
          </p:cNvSpPr>
          <p:nvPr/>
        </p:nvSpPr>
        <p:spPr>
          <a:xfrm>
            <a:off x="5793976" y="2211971"/>
            <a:ext cx="2587197" cy="51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ID" sz="1050" dirty="0"/>
              <a:t>Total </a:t>
            </a:r>
            <a:r>
              <a:rPr lang="en-ID" sz="1050" dirty="0" err="1"/>
              <a:t>msisdn</a:t>
            </a:r>
            <a:r>
              <a:rPr lang="en-ID" sz="1050" dirty="0"/>
              <a:t> in each cluster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B7B79-17AD-4A03-BE9E-34142BBE46DC}"/>
              </a:ext>
            </a:extLst>
          </p:cNvPr>
          <p:cNvSpPr/>
          <p:nvPr/>
        </p:nvSpPr>
        <p:spPr>
          <a:xfrm>
            <a:off x="3820230" y="2730745"/>
            <a:ext cx="1973746" cy="144977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C</a:t>
            </a:r>
            <a:r>
              <a:rPr lang="en-US" sz="1600" dirty="0"/>
              <a:t>luster Visualization Using PCA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098EE-2DB5-460E-B187-5B5DC8D15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43" y="2097327"/>
            <a:ext cx="3216671" cy="234771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1BB490-4685-4FA0-AEA9-E8DB46B6C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0" y="1827119"/>
            <a:ext cx="1249947" cy="346010"/>
          </a:xfrm>
        </p:spPr>
        <p:txBody>
          <a:bodyPr/>
          <a:lstStyle/>
          <a:p>
            <a:pPr marL="146050" indent="0">
              <a:buNone/>
            </a:pPr>
            <a:r>
              <a:rPr lang="en-ID" sz="1000" dirty="0"/>
              <a:t>Feature 1, 2 &amp; 3</a:t>
            </a:r>
            <a:endParaRPr lang="en-US" sz="10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C9B623-F035-417A-A9D1-8A98B7ABFBA8}"/>
              </a:ext>
            </a:extLst>
          </p:cNvPr>
          <p:cNvSpPr txBox="1">
            <a:spLocks/>
          </p:cNvSpPr>
          <p:nvPr/>
        </p:nvSpPr>
        <p:spPr>
          <a:xfrm>
            <a:off x="4467755" y="1733406"/>
            <a:ext cx="1249947" cy="34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ID" sz="1000" dirty="0"/>
              <a:t>Feature 1, 2 &amp; 4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D68E0D-2FD4-4E09-920C-8D64D87A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87" y="2027457"/>
            <a:ext cx="3287262" cy="236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6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C</a:t>
            </a:r>
            <a:r>
              <a:rPr lang="en-US" sz="1600" dirty="0"/>
              <a:t>luster Summary</a:t>
            </a:r>
            <a:endParaRPr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5B9C81-23A2-4DEE-8209-436DD9540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9" y="1759539"/>
            <a:ext cx="7688700" cy="21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138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On-screen Show (16:9)</PresentationFormat>
  <Paragraphs>99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Raleway</vt:lpstr>
      <vt:lpstr>Arial</vt:lpstr>
      <vt:lpstr>Lato</vt:lpstr>
      <vt:lpstr>Streamline</vt:lpstr>
      <vt:lpstr>Modelling</vt:lpstr>
      <vt:lpstr>Feature Selection</vt:lpstr>
      <vt:lpstr>Model Selection</vt:lpstr>
      <vt:lpstr>Model Evaluation (Random Forest)</vt:lpstr>
      <vt:lpstr>Shap Value</vt:lpstr>
      <vt:lpstr>Clustering</vt:lpstr>
      <vt:lpstr>Choosing Suitable Number of Cluster</vt:lpstr>
      <vt:lpstr>Cluster Visualization Using PCA</vt:lpstr>
      <vt:lpstr>Cluster Summary</vt:lpstr>
      <vt:lpstr>Sub-Cluster By ARPU</vt:lpstr>
      <vt:lpstr>Project Wireframes</vt:lpstr>
      <vt:lpstr>Outline</vt:lpstr>
      <vt:lpstr>The Problem</vt:lpstr>
      <vt:lpstr>Problem statement</vt:lpstr>
      <vt:lpstr>What customers do today </vt:lpstr>
      <vt:lpstr>Supporting information 01</vt:lpstr>
      <vt:lpstr>Supporting information 02</vt:lpstr>
      <vt:lpstr>Supporting information 03</vt:lpstr>
      <vt:lpstr>Use cases / user stories</vt:lpstr>
      <vt:lpstr>Assumptions</vt:lpstr>
      <vt:lpstr>Solution Proposal</vt:lpstr>
      <vt:lpstr>Solution description</vt:lpstr>
      <vt:lpstr>Why it’s better than existing solutions </vt:lpstr>
      <vt:lpstr>Wireframes</vt:lpstr>
      <vt:lpstr>Information architecture</vt:lpstr>
      <vt:lpstr>Component Browser</vt:lpstr>
      <vt:lpstr>Component Detail</vt:lpstr>
      <vt:lpstr>Component Detail (Mobile)</vt:lpstr>
      <vt:lpstr>Contacts</vt:lpstr>
      <vt:lpstr>Contacts (Mobile)</vt:lpstr>
      <vt:lpstr>Next Steps</vt:lpstr>
      <vt:lpstr>What next?</vt:lpstr>
      <vt:lpstr>Timeline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</dc:title>
  <dc:creator>Wahyu Sejati Roso</dc:creator>
  <cp:lastModifiedBy>Wahyu Sejati Roso</cp:lastModifiedBy>
  <cp:revision>68</cp:revision>
  <dcterms:modified xsi:type="dcterms:W3CDTF">2020-04-01T02:19:45Z</dcterms:modified>
</cp:coreProperties>
</file>